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5"/>
  </p:notesMasterIdLst>
  <p:handoutMasterIdLst>
    <p:handoutMasterId r:id="rId46"/>
  </p:handoutMasterIdLst>
  <p:sldIdLst>
    <p:sldId id="256" r:id="rId4"/>
    <p:sldId id="261" r:id="rId5"/>
    <p:sldId id="264" r:id="rId6"/>
    <p:sldId id="299" r:id="rId7"/>
    <p:sldId id="300" r:id="rId8"/>
    <p:sldId id="304" r:id="rId9"/>
    <p:sldId id="302" r:id="rId10"/>
    <p:sldId id="301" r:id="rId11"/>
    <p:sldId id="305" r:id="rId12"/>
    <p:sldId id="307" r:id="rId13"/>
    <p:sldId id="303" r:id="rId14"/>
    <p:sldId id="320" r:id="rId15"/>
    <p:sldId id="321" r:id="rId16"/>
    <p:sldId id="319" r:id="rId17"/>
    <p:sldId id="306" r:id="rId18"/>
    <p:sldId id="309" r:id="rId19"/>
    <p:sldId id="308" r:id="rId20"/>
    <p:sldId id="312" r:id="rId21"/>
    <p:sldId id="310" r:id="rId22"/>
    <p:sldId id="313" r:id="rId23"/>
    <p:sldId id="311" r:id="rId24"/>
    <p:sldId id="314" r:id="rId25"/>
    <p:sldId id="322" r:id="rId26"/>
    <p:sldId id="323" r:id="rId27"/>
    <p:sldId id="334" r:id="rId28"/>
    <p:sldId id="335" r:id="rId29"/>
    <p:sldId id="324" r:id="rId30"/>
    <p:sldId id="336" r:id="rId31"/>
    <p:sldId id="318" r:id="rId32"/>
    <p:sldId id="329" r:id="rId33"/>
    <p:sldId id="337" r:id="rId34"/>
    <p:sldId id="330" r:id="rId35"/>
    <p:sldId id="333" r:id="rId36"/>
    <p:sldId id="326" r:id="rId37"/>
    <p:sldId id="317" r:id="rId38"/>
    <p:sldId id="316" r:id="rId39"/>
    <p:sldId id="315" r:id="rId40"/>
    <p:sldId id="325" r:id="rId41"/>
    <p:sldId id="327" r:id="rId42"/>
    <p:sldId id="331" r:id="rId43"/>
    <p:sldId id="328" r:id="rId4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F8F8"/>
    <a:srgbClr val="179A9D"/>
    <a:srgbClr val="38D4CD"/>
    <a:srgbClr val="16B7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470" autoAdjust="0"/>
  </p:normalViewPr>
  <p:slideViewPr>
    <p:cSldViewPr>
      <p:cViewPr varScale="1">
        <p:scale>
          <a:sx n="142" d="100"/>
          <a:sy n="142" d="100"/>
        </p:scale>
        <p:origin x="760" y="168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47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3067592-1177-4A8F-8559-88EAFFFB7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2CF451-70E9-424F-9484-D9CA0DA3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0F118-FDC5-4298-8605-509719EC5E22}" type="datetimeFigureOut">
              <a:rPr lang="ko-KR" altLang="en-US" smtClean="0"/>
              <a:t>2020. 7. 7.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C3267D-5B5A-47A4-8D84-21A44F0D7B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7C5F71-15FE-429B-AF61-61945D4F2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3CB6F-C11B-40A1-AA17-5337F931B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25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BDEB5-11C8-4FFD-966B-93DB62A96F3D}" type="datetimeFigureOut">
              <a:rPr lang="ko-KR" altLang="en-US" smtClean="0"/>
              <a:t>2020. 7. 7.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2991A-D88A-415F-AA3F-DF12C52C6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06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8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09188" y="339502"/>
            <a:ext cx="4450844" cy="115212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09188" y="1563638"/>
            <a:ext cx="445084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15616" y="0"/>
            <a:ext cx="280831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95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275606"/>
            <a:ext cx="914400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0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545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453549" y="501168"/>
            <a:ext cx="4176000" cy="417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1947315" y="994934"/>
            <a:ext cx="3188468" cy="3188468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906447" y="1455157"/>
            <a:ext cx="1432854" cy="2268009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518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835732" cy="3867894"/>
          </a:xfrm>
          <a:custGeom>
            <a:avLst/>
            <a:gdLst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4788024 w 4788024"/>
              <a:gd name="connsiteY2" fmla="*/ 3867894 h 3867894"/>
              <a:gd name="connsiteX3" fmla="*/ 0 w 4788024"/>
              <a:gd name="connsiteY3" fmla="*/ 3867894 h 3867894"/>
              <a:gd name="connsiteX4" fmla="*/ 0 w 4788024"/>
              <a:gd name="connsiteY4" fmla="*/ 0 h 3867894"/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0 w 4788024"/>
              <a:gd name="connsiteY2" fmla="*/ 3867894 h 3867894"/>
              <a:gd name="connsiteX3" fmla="*/ 0 w 4788024"/>
              <a:gd name="connsiteY3" fmla="*/ 0 h 3867894"/>
              <a:gd name="connsiteX0" fmla="*/ 0 w 4835732"/>
              <a:gd name="connsiteY0" fmla="*/ 0 h 3867894"/>
              <a:gd name="connsiteX1" fmla="*/ 4835732 w 4835732"/>
              <a:gd name="connsiteY1" fmla="*/ 0 h 3867894"/>
              <a:gd name="connsiteX2" fmla="*/ 0 w 4835732"/>
              <a:gd name="connsiteY2" fmla="*/ 3867894 h 3867894"/>
              <a:gd name="connsiteX3" fmla="*/ 0 w 4835732"/>
              <a:gd name="connsiteY3" fmla="*/ 0 h 38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732" h="3867894">
                <a:moveTo>
                  <a:pt x="0" y="0"/>
                </a:moveTo>
                <a:lnTo>
                  <a:pt x="4835732" y="0"/>
                </a:lnTo>
                <a:lnTo>
                  <a:pt x="0" y="38678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8065" y="1243801"/>
            <a:ext cx="4875935" cy="3899699"/>
          </a:xfrm>
          <a:custGeom>
            <a:avLst/>
            <a:gdLst>
              <a:gd name="connsiteX0" fmla="*/ 0 w 4860032"/>
              <a:gd name="connsiteY0" fmla="*/ 0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4" fmla="*/ 0 w 4860032"/>
              <a:gd name="connsiteY4" fmla="*/ 0 h 3867894"/>
              <a:gd name="connsiteX0" fmla="*/ 0 w 4860032"/>
              <a:gd name="connsiteY0" fmla="*/ 3867894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0032 w 4875935"/>
              <a:gd name="connsiteY2" fmla="*/ 3899699 h 3899699"/>
              <a:gd name="connsiteX3" fmla="*/ 0 w 4875935"/>
              <a:gd name="connsiteY3" fmla="*/ 3899699 h 3899699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6610 w 4875935"/>
              <a:gd name="connsiteY2" fmla="*/ 3899699 h 3899699"/>
              <a:gd name="connsiteX3" fmla="*/ 0 w 4875935"/>
              <a:gd name="connsiteY3" fmla="*/ 3899699 h 38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35" h="3899699">
                <a:moveTo>
                  <a:pt x="0" y="3899699"/>
                </a:moveTo>
                <a:lnTo>
                  <a:pt x="4875935" y="0"/>
                </a:lnTo>
                <a:cubicBezTo>
                  <a:pt x="4872827" y="1299900"/>
                  <a:pt x="4869718" y="2599799"/>
                  <a:pt x="4866610" y="3899699"/>
                </a:cubicBezTo>
                <a:lnTo>
                  <a:pt x="0" y="38996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25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95997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58920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1267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87" y="1489421"/>
            <a:ext cx="3035425" cy="30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61556" y="1603730"/>
            <a:ext cx="2793972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78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90894"/>
            <a:ext cx="3816424" cy="194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62033" y="3061529"/>
            <a:ext cx="1783531" cy="1308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902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2661" y="499869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97690" y="3020149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64210" y="1354898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12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39952" y="2571750"/>
            <a:ext cx="50040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39952" y="3147814"/>
            <a:ext cx="500404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2446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70052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27784" y="2115319"/>
            <a:ext cx="38884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27784" y="2700526"/>
            <a:ext cx="38881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8100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4722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63688" y="123478"/>
            <a:ext cx="73803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8EF1D-55ED-0448-A759-6478005F9D79}"/>
              </a:ext>
            </a:extLst>
          </p:cNvPr>
          <p:cNvSpPr txBox="1"/>
          <p:nvPr userDrawn="1"/>
        </p:nvSpPr>
        <p:spPr>
          <a:xfrm>
            <a:off x="8388424" y="465998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2113A13-0096-2046-9C0F-B7CFBD5EBBAE}" type="slidenum">
              <a:rPr lang="en-US" smtClean="0">
                <a:solidFill>
                  <a:schemeClr val="accent3"/>
                </a:solidFill>
              </a:rPr>
              <a:t>‹#›</a:t>
            </a:fld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15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96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398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400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7494"/>
            <a:ext cx="233975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000" y="267494"/>
            <a:ext cx="424847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91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2" r:id="rId3"/>
    <p:sldLayoutId id="2147483661" r:id="rId4"/>
    <p:sldLayoutId id="2147483660" r:id="rId5"/>
    <p:sldLayoutId id="2147483655" r:id="rId6"/>
    <p:sldLayoutId id="2147483663" r:id="rId7"/>
    <p:sldLayoutId id="2147483664" r:id="rId8"/>
    <p:sldLayoutId id="2147483666" r:id="rId9"/>
    <p:sldLayoutId id="2147483667" r:id="rId10"/>
    <p:sldLayoutId id="2147483668" r:id="rId11"/>
    <p:sldLayoutId id="2147483665" r:id="rId12"/>
    <p:sldLayoutId id="2147483669" r:id="rId13"/>
    <p:sldLayoutId id="2147483670" r:id="rId14"/>
    <p:sldLayoutId id="2147483656" r:id="rId15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09188" y="339502"/>
            <a:ext cx="7619196" cy="1152128"/>
          </a:xfrm>
        </p:spPr>
        <p:txBody>
          <a:bodyPr/>
          <a:lstStyle/>
          <a:p>
            <a:r>
              <a:rPr lang="en-US" altLang="ko-KR" dirty="0" err="1">
                <a:solidFill>
                  <a:srgbClr val="002060"/>
                </a:solidFill>
                <a:ea typeface="맑은 고딕" pitchFamily="50" charset="-127"/>
              </a:rPr>
              <a:t>data_tructures</a:t>
            </a:r>
            <a:r>
              <a:rPr lang="en-US" altLang="ko-KR" dirty="0">
                <a:solidFill>
                  <a:srgbClr val="002060"/>
                </a:solidFill>
                <a:ea typeface="맑은 고딕" pitchFamily="50" charset="-127"/>
              </a:rPr>
              <a:t>(&amp;algorithms)</a:t>
            </a:r>
            <a:endParaRPr lang="en-US" altLang="ko-KR" dirty="0">
              <a:solidFill>
                <a:srgbClr val="00206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09188" y="1563638"/>
            <a:ext cx="5458956" cy="576064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400" b="1" dirty="0">
                <a:solidFill>
                  <a:srgbClr val="002060"/>
                </a:solidFill>
              </a:rPr>
              <a:t>Doan </a:t>
            </a:r>
            <a:r>
              <a:rPr lang="en-US" altLang="ko-KR" sz="1400" b="1" dirty="0" err="1">
                <a:solidFill>
                  <a:srgbClr val="002060"/>
                </a:solidFill>
              </a:rPr>
              <a:t>Trung</a:t>
            </a:r>
            <a:r>
              <a:rPr lang="en-US" altLang="ko-KR" sz="1400" b="1" dirty="0">
                <a:solidFill>
                  <a:srgbClr val="002060"/>
                </a:solidFill>
              </a:rPr>
              <a:t> Tung, PhD – University of Greenwich (Vietnam)</a:t>
            </a:r>
            <a:endParaRPr lang="en-US" altLang="ko-KR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STRUCTURES &amp; ALG.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36BE25-B564-EE4B-8E42-DD47A59B989B}"/>
              </a:ext>
            </a:extLst>
          </p:cNvPr>
          <p:cNvSpPr/>
          <p:nvPr/>
        </p:nvSpPr>
        <p:spPr>
          <a:xfrm>
            <a:off x="1907704" y="1563638"/>
            <a:ext cx="2016224" cy="864096"/>
          </a:xfrm>
          <a:prstGeom prst="rec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1B0BD5-FA0A-CC4B-8C5D-74243A090A4E}"/>
              </a:ext>
            </a:extLst>
          </p:cNvPr>
          <p:cNvSpPr/>
          <p:nvPr/>
        </p:nvSpPr>
        <p:spPr>
          <a:xfrm>
            <a:off x="3851920" y="2715766"/>
            <a:ext cx="2016224" cy="864096"/>
          </a:xfrm>
          <a:prstGeom prst="rec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7C3545-6246-B643-83A4-979F805CB115}"/>
              </a:ext>
            </a:extLst>
          </p:cNvPr>
          <p:cNvSpPr/>
          <p:nvPr/>
        </p:nvSpPr>
        <p:spPr>
          <a:xfrm>
            <a:off x="5724128" y="3795886"/>
            <a:ext cx="2592288" cy="864096"/>
          </a:xfrm>
          <a:prstGeom prst="rec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STRUCTURES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061D0C1-16DA-5F4C-8B0E-AFF530121EAC}"/>
              </a:ext>
            </a:extLst>
          </p:cNvPr>
          <p:cNvSpPr/>
          <p:nvPr/>
        </p:nvSpPr>
        <p:spPr>
          <a:xfrm>
            <a:off x="3933472" y="1851669"/>
            <a:ext cx="1214591" cy="854551"/>
          </a:xfrm>
          <a:custGeom>
            <a:avLst/>
            <a:gdLst>
              <a:gd name="connsiteX0" fmla="*/ 1080120 w 2160240"/>
              <a:gd name="connsiteY0" fmla="*/ 0 h 1440160"/>
              <a:gd name="connsiteX1" fmla="*/ 2160240 w 2160240"/>
              <a:gd name="connsiteY1" fmla="*/ 720080 h 1440160"/>
              <a:gd name="connsiteX2" fmla="*/ 1080120 w 2160240"/>
              <a:gd name="connsiteY2" fmla="*/ 720080 h 1440160"/>
              <a:gd name="connsiteX3" fmla="*/ 1080120 w 2160240"/>
              <a:gd name="connsiteY3" fmla="*/ 0 h 1440160"/>
              <a:gd name="connsiteX0" fmla="*/ 1080120 w 2160240"/>
              <a:gd name="connsiteY0" fmla="*/ 0 h 1440160"/>
              <a:gd name="connsiteX1" fmla="*/ 2160240 w 2160240"/>
              <a:gd name="connsiteY1" fmla="*/ 720080 h 1440160"/>
              <a:gd name="connsiteX0" fmla="*/ 0 w 1080120"/>
              <a:gd name="connsiteY0" fmla="*/ 0 h 854551"/>
              <a:gd name="connsiteX1" fmla="*/ 1080120 w 1080120"/>
              <a:gd name="connsiteY1" fmla="*/ 720080 h 854551"/>
              <a:gd name="connsiteX2" fmla="*/ 0 w 1080120"/>
              <a:gd name="connsiteY2" fmla="*/ 720080 h 854551"/>
              <a:gd name="connsiteX3" fmla="*/ 0 w 1080120"/>
              <a:gd name="connsiteY3" fmla="*/ 0 h 854551"/>
              <a:gd name="connsiteX0" fmla="*/ 0 w 1080120"/>
              <a:gd name="connsiteY0" fmla="*/ 0 h 854551"/>
              <a:gd name="connsiteX1" fmla="*/ 954614 w 1080120"/>
              <a:gd name="connsiteY1" fmla="*/ 854551 h 854551"/>
              <a:gd name="connsiteX0" fmla="*/ 134471 w 1214591"/>
              <a:gd name="connsiteY0" fmla="*/ 0 h 854551"/>
              <a:gd name="connsiteX1" fmla="*/ 1214591 w 1214591"/>
              <a:gd name="connsiteY1" fmla="*/ 720080 h 854551"/>
              <a:gd name="connsiteX2" fmla="*/ 134471 w 1214591"/>
              <a:gd name="connsiteY2" fmla="*/ 720080 h 854551"/>
              <a:gd name="connsiteX3" fmla="*/ 134471 w 1214591"/>
              <a:gd name="connsiteY3" fmla="*/ 0 h 854551"/>
              <a:gd name="connsiteX0" fmla="*/ 0 w 1214591"/>
              <a:gd name="connsiteY0" fmla="*/ 44824 h 854551"/>
              <a:gd name="connsiteX1" fmla="*/ 1089085 w 1214591"/>
              <a:gd name="connsiteY1" fmla="*/ 854551 h 85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4591" h="854551" stroke="0" extrusionOk="0">
                <a:moveTo>
                  <a:pt x="134471" y="0"/>
                </a:moveTo>
                <a:cubicBezTo>
                  <a:pt x="731005" y="0"/>
                  <a:pt x="1214591" y="322391"/>
                  <a:pt x="1214591" y="720080"/>
                </a:cubicBezTo>
                <a:lnTo>
                  <a:pt x="134471" y="720080"/>
                </a:lnTo>
                <a:lnTo>
                  <a:pt x="134471" y="0"/>
                </a:lnTo>
                <a:close/>
              </a:path>
              <a:path w="1214591" h="854551" fill="none">
                <a:moveTo>
                  <a:pt x="0" y="44824"/>
                </a:moveTo>
                <a:cubicBezTo>
                  <a:pt x="596534" y="44824"/>
                  <a:pt x="1089085" y="456862"/>
                  <a:pt x="1089085" y="854551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2">
            <a:extLst>
              <a:ext uri="{FF2B5EF4-FFF2-40B4-BE49-F238E27FC236}">
                <a16:creationId xmlns:a16="http://schemas.microsoft.com/office/drawing/2014/main" id="{0EB6D2E3-759D-954A-A797-86FB4E95F124}"/>
              </a:ext>
            </a:extLst>
          </p:cNvPr>
          <p:cNvSpPr/>
          <p:nvPr/>
        </p:nvSpPr>
        <p:spPr>
          <a:xfrm>
            <a:off x="5898232" y="2941335"/>
            <a:ext cx="1214591" cy="854551"/>
          </a:xfrm>
          <a:custGeom>
            <a:avLst/>
            <a:gdLst>
              <a:gd name="connsiteX0" fmla="*/ 1080120 w 2160240"/>
              <a:gd name="connsiteY0" fmla="*/ 0 h 1440160"/>
              <a:gd name="connsiteX1" fmla="*/ 2160240 w 2160240"/>
              <a:gd name="connsiteY1" fmla="*/ 720080 h 1440160"/>
              <a:gd name="connsiteX2" fmla="*/ 1080120 w 2160240"/>
              <a:gd name="connsiteY2" fmla="*/ 720080 h 1440160"/>
              <a:gd name="connsiteX3" fmla="*/ 1080120 w 2160240"/>
              <a:gd name="connsiteY3" fmla="*/ 0 h 1440160"/>
              <a:gd name="connsiteX0" fmla="*/ 1080120 w 2160240"/>
              <a:gd name="connsiteY0" fmla="*/ 0 h 1440160"/>
              <a:gd name="connsiteX1" fmla="*/ 2160240 w 2160240"/>
              <a:gd name="connsiteY1" fmla="*/ 720080 h 1440160"/>
              <a:gd name="connsiteX0" fmla="*/ 0 w 1080120"/>
              <a:gd name="connsiteY0" fmla="*/ 0 h 854551"/>
              <a:gd name="connsiteX1" fmla="*/ 1080120 w 1080120"/>
              <a:gd name="connsiteY1" fmla="*/ 720080 h 854551"/>
              <a:gd name="connsiteX2" fmla="*/ 0 w 1080120"/>
              <a:gd name="connsiteY2" fmla="*/ 720080 h 854551"/>
              <a:gd name="connsiteX3" fmla="*/ 0 w 1080120"/>
              <a:gd name="connsiteY3" fmla="*/ 0 h 854551"/>
              <a:gd name="connsiteX0" fmla="*/ 0 w 1080120"/>
              <a:gd name="connsiteY0" fmla="*/ 0 h 854551"/>
              <a:gd name="connsiteX1" fmla="*/ 954614 w 1080120"/>
              <a:gd name="connsiteY1" fmla="*/ 854551 h 854551"/>
              <a:gd name="connsiteX0" fmla="*/ 134471 w 1214591"/>
              <a:gd name="connsiteY0" fmla="*/ 0 h 854551"/>
              <a:gd name="connsiteX1" fmla="*/ 1214591 w 1214591"/>
              <a:gd name="connsiteY1" fmla="*/ 720080 h 854551"/>
              <a:gd name="connsiteX2" fmla="*/ 134471 w 1214591"/>
              <a:gd name="connsiteY2" fmla="*/ 720080 h 854551"/>
              <a:gd name="connsiteX3" fmla="*/ 134471 w 1214591"/>
              <a:gd name="connsiteY3" fmla="*/ 0 h 854551"/>
              <a:gd name="connsiteX0" fmla="*/ 0 w 1214591"/>
              <a:gd name="connsiteY0" fmla="*/ 44824 h 854551"/>
              <a:gd name="connsiteX1" fmla="*/ 1089085 w 1214591"/>
              <a:gd name="connsiteY1" fmla="*/ 854551 h 85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4591" h="854551" stroke="0" extrusionOk="0">
                <a:moveTo>
                  <a:pt x="134471" y="0"/>
                </a:moveTo>
                <a:cubicBezTo>
                  <a:pt x="731005" y="0"/>
                  <a:pt x="1214591" y="322391"/>
                  <a:pt x="1214591" y="720080"/>
                </a:cubicBezTo>
                <a:lnTo>
                  <a:pt x="134471" y="720080"/>
                </a:lnTo>
                <a:lnTo>
                  <a:pt x="134471" y="0"/>
                </a:lnTo>
                <a:close/>
              </a:path>
              <a:path w="1214591" h="854551" fill="none">
                <a:moveTo>
                  <a:pt x="0" y="44824"/>
                </a:moveTo>
                <a:cubicBezTo>
                  <a:pt x="596534" y="44824"/>
                  <a:pt x="1089085" y="456862"/>
                  <a:pt x="1089085" y="854551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18E5A5-1E2E-2F48-A270-41F7D3A8C78B}"/>
              </a:ext>
            </a:extLst>
          </p:cNvPr>
          <p:cNvSpPr txBox="1"/>
          <p:nvPr/>
        </p:nvSpPr>
        <p:spPr>
          <a:xfrm>
            <a:off x="4644008" y="170765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includes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59E14E-95CA-F040-8FFA-31B9D1FC6184}"/>
              </a:ext>
            </a:extLst>
          </p:cNvPr>
          <p:cNvSpPr txBox="1"/>
          <p:nvPr/>
        </p:nvSpPr>
        <p:spPr>
          <a:xfrm>
            <a:off x="6681755" y="2810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on</a:t>
            </a:r>
          </a:p>
        </p:txBody>
      </p:sp>
    </p:spTree>
    <p:extLst>
      <p:ext uri="{BB962C8B-B14F-4D97-AF65-F5344CB8AC3E}">
        <p14:creationId xmlns:p14="http://schemas.microsoft.com/office/powerpoint/2010/main" val="2998971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3D022-8DFB-1D46-A7A7-E2F5191A0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7784" y="2115319"/>
            <a:ext cx="4248472" cy="576064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BEFORE 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74742B-6BC7-6E4E-97CD-81DF281E36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7784" y="2712820"/>
            <a:ext cx="3888136" cy="43204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BASIC CODING CONVENTION</a:t>
            </a:r>
          </a:p>
        </p:txBody>
      </p:sp>
    </p:spTree>
    <p:extLst>
      <p:ext uri="{BB962C8B-B14F-4D97-AF65-F5344CB8AC3E}">
        <p14:creationId xmlns:p14="http://schemas.microsoft.com/office/powerpoint/2010/main" val="2834323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NAMING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744416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Variables: </a:t>
            </a:r>
            <a:r>
              <a:rPr lang="en-US" sz="2000" dirty="0">
                <a:solidFill>
                  <a:srgbClr val="FF0000"/>
                </a:solidFill>
              </a:rPr>
              <a:t>nouns</a:t>
            </a:r>
            <a:r>
              <a:rPr lang="en-US" sz="2000" dirty="0"/>
              <a:t> in lower cases + underscore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name, </a:t>
            </a:r>
            <a:r>
              <a:rPr lang="en-US" sz="1600" dirty="0" err="1"/>
              <a:t>first_name</a:t>
            </a:r>
            <a:r>
              <a:rPr lang="en-US" sz="1600" dirty="0"/>
              <a:t>, </a:t>
            </a:r>
            <a:r>
              <a:rPr lang="en-US" sz="1600" dirty="0" err="1"/>
              <a:t>start_time</a:t>
            </a:r>
            <a:endParaRPr lang="en-US" sz="1600" dirty="0"/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Constants: </a:t>
            </a:r>
            <a:r>
              <a:rPr lang="en-US" sz="2000" dirty="0">
                <a:solidFill>
                  <a:srgbClr val="FF0000"/>
                </a:solidFill>
              </a:rPr>
              <a:t>nouns</a:t>
            </a:r>
            <a:r>
              <a:rPr lang="en-US" sz="2000" dirty="0"/>
              <a:t> in UPER CASES + UNDERSCORE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PI, MAX_SCORE, TOTAL_INTEREST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Functions: </a:t>
            </a:r>
            <a:r>
              <a:rPr lang="en-US" sz="2000" dirty="0">
                <a:solidFill>
                  <a:srgbClr val="FF0000"/>
                </a:solidFill>
              </a:rPr>
              <a:t>verbs</a:t>
            </a:r>
            <a:r>
              <a:rPr lang="en-US" sz="2000" dirty="0"/>
              <a:t> in lower cases + underscore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max, </a:t>
            </a:r>
            <a:r>
              <a:rPr lang="en-US" sz="1600" dirty="0" err="1">
                <a:solidFill>
                  <a:srgbClr val="FF0000"/>
                </a:solidFill>
              </a:rPr>
              <a:t>get</a:t>
            </a:r>
            <a:r>
              <a:rPr lang="en-US" sz="1600" dirty="0" err="1"/>
              <a:t>_salary</a:t>
            </a:r>
            <a:r>
              <a:rPr lang="en-US" sz="1600" dirty="0"/>
              <a:t>, </a:t>
            </a:r>
            <a:r>
              <a:rPr lang="en-US" sz="1600" dirty="0" err="1"/>
              <a:t>quick_</a:t>
            </a:r>
            <a:r>
              <a:rPr lang="en-US" sz="1600" dirty="0" err="1">
                <a:solidFill>
                  <a:srgbClr val="FF0000"/>
                </a:solidFill>
              </a:rPr>
              <a:t>sort</a:t>
            </a:r>
            <a:r>
              <a:rPr lang="en-US" sz="1600" dirty="0"/>
              <a:t>, </a:t>
            </a:r>
            <a:r>
              <a:rPr lang="en-US" sz="1600" dirty="0" err="1">
                <a:solidFill>
                  <a:srgbClr val="FF0000"/>
                </a:solidFill>
              </a:rPr>
              <a:t>show</a:t>
            </a:r>
            <a:r>
              <a:rPr lang="en-US" sz="1600" dirty="0" err="1"/>
              <a:t>_info</a:t>
            </a:r>
            <a:endParaRPr lang="en-US" sz="1600" dirty="0"/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Names should be clear, explainable 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Plural form vs singular form: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for scalar: student, employee, house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for collection: student</a:t>
            </a:r>
            <a:r>
              <a:rPr lang="en-US" sz="1600" dirty="0">
                <a:solidFill>
                  <a:srgbClr val="FF0000"/>
                </a:solidFill>
              </a:rPr>
              <a:t>s</a:t>
            </a:r>
            <a:r>
              <a:rPr lang="en-US" sz="1600" dirty="0"/>
              <a:t>, employee</a:t>
            </a:r>
            <a:r>
              <a:rPr lang="en-US" sz="1600" dirty="0">
                <a:solidFill>
                  <a:srgbClr val="FF0000"/>
                </a:solidFill>
              </a:rPr>
              <a:t>s</a:t>
            </a:r>
            <a:r>
              <a:rPr lang="en-US" sz="1600" dirty="0"/>
              <a:t>, house</a:t>
            </a:r>
            <a:r>
              <a:rPr lang="en-US" sz="1600" dirty="0">
                <a:solidFill>
                  <a:srgbClr val="FF0000"/>
                </a:solidFill>
              </a:rPr>
              <a:t>s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Number of: </a:t>
            </a:r>
            <a:r>
              <a:rPr lang="en-US" sz="2000" dirty="0" err="1">
                <a:solidFill>
                  <a:srgbClr val="FF0000"/>
                </a:solidFill>
              </a:rPr>
              <a:t>n_</a:t>
            </a:r>
            <a:r>
              <a:rPr lang="en-US" sz="2000" dirty="0" err="1"/>
              <a:t>dogs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FF0000"/>
                </a:solidFill>
              </a:rPr>
              <a:t>n_</a:t>
            </a:r>
            <a:r>
              <a:rPr lang="en-US" sz="2000" dirty="0" err="1"/>
              <a:t>points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6033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FORMATTING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75656" y="1107784"/>
            <a:ext cx="4824536" cy="2517157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Use spaces and tabs correctly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Declaration and assignment: </a:t>
            </a:r>
          </a:p>
          <a:p>
            <a:pPr lvl="2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   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x = 5;</a:t>
            </a:r>
          </a:p>
          <a:p>
            <a:pPr lvl="2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Don’t: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x=5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Declaring and passing parameter:</a:t>
            </a:r>
          </a:p>
          <a:p>
            <a:pPr lvl="2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   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my_func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x,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y);</a:t>
            </a:r>
          </a:p>
          <a:p>
            <a:pPr lvl="2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Don’t: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my_func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,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) ;</a:t>
            </a:r>
          </a:p>
          <a:p>
            <a:pPr lvl="2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   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my_func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(6, 5);</a:t>
            </a:r>
          </a:p>
          <a:p>
            <a:pPr lvl="2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Don’t: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my_func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( 6,5 );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2DA3C-E3BA-8A40-9C2C-06F89EC96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624941"/>
            <a:ext cx="3600400" cy="143734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7E07C06-CFF2-784C-ABA8-9E3129E069EB}"/>
              </a:ext>
            </a:extLst>
          </p:cNvPr>
          <p:cNvSpPr txBox="1">
            <a:spLocks/>
          </p:cNvSpPr>
          <p:nvPr/>
        </p:nvSpPr>
        <p:spPr>
          <a:xfrm>
            <a:off x="4644008" y="1491630"/>
            <a:ext cx="4608512" cy="1656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Control statements:</a:t>
            </a:r>
          </a:p>
          <a:p>
            <a:pPr lvl="2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   : if (a + b == 5)</a:t>
            </a:r>
          </a:p>
          <a:p>
            <a:pPr lvl="2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Don’t: if (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a+b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==5 )</a:t>
            </a:r>
          </a:p>
          <a:p>
            <a:pPr lvl="2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   : for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 10;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pPr lvl="2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Don’t: for(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 ;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&lt;10;i++ 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AF719A-DCE7-E845-B353-0937AF8F9964}"/>
              </a:ext>
            </a:extLst>
          </p:cNvPr>
          <p:cNvSpPr/>
          <p:nvPr/>
        </p:nvSpPr>
        <p:spPr>
          <a:xfrm>
            <a:off x="3851920" y="4033182"/>
            <a:ext cx="360040" cy="77081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98CE27-8C6C-7C46-AEF5-F23AA66D3984}"/>
              </a:ext>
            </a:extLst>
          </p:cNvPr>
          <p:cNvSpPr/>
          <p:nvPr/>
        </p:nvSpPr>
        <p:spPr>
          <a:xfrm>
            <a:off x="4283968" y="4443958"/>
            <a:ext cx="360040" cy="2160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2EC82B4-ECC3-C044-8298-61A5B0647B74}"/>
              </a:ext>
            </a:extLst>
          </p:cNvPr>
          <p:cNvSpPr txBox="1">
            <a:spLocks/>
          </p:cNvSpPr>
          <p:nvPr/>
        </p:nvSpPr>
        <p:spPr>
          <a:xfrm>
            <a:off x="683568" y="3762481"/>
            <a:ext cx="2808312" cy="90411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endParaRPr lang="en-US" sz="1600" dirty="0"/>
          </a:p>
          <a:p>
            <a:pPr lvl="2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Do   : Tab</a:t>
            </a:r>
          </a:p>
          <a:p>
            <a:pPr lvl="2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Don’t: Spaces</a:t>
            </a:r>
          </a:p>
        </p:txBody>
      </p:sp>
    </p:spTree>
    <p:extLst>
      <p:ext uri="{BB962C8B-B14F-4D97-AF65-F5344CB8AC3E}">
        <p14:creationId xmlns:p14="http://schemas.microsoft.com/office/powerpoint/2010/main" val="228166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3D022-8DFB-1D46-A7A7-E2F5191A0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74742B-6BC7-6E4E-97CD-81DF281E36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7784" y="2712820"/>
            <a:ext cx="3888136" cy="43204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3010975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D6B2B1-0B4D-AA42-9C72-DFD137EADB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1" r="18519" b="5201"/>
          <a:stretch/>
        </p:blipFill>
        <p:spPr>
          <a:xfrm>
            <a:off x="7504964" y="-164554"/>
            <a:ext cx="1584176" cy="48760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A5C340-D128-A94F-8DC9-B494BF398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87574"/>
            <a:ext cx="5739956" cy="329183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83A8C1-9606-9543-8FB5-BFE3CB8FC64A}"/>
              </a:ext>
            </a:extLst>
          </p:cNvPr>
          <p:cNvCxnSpPr>
            <a:cxnSpLocks/>
          </p:cNvCxnSpPr>
          <p:nvPr/>
        </p:nvCxnSpPr>
        <p:spPr>
          <a:xfrm flipV="1">
            <a:off x="3923928" y="2335126"/>
            <a:ext cx="3888432" cy="37037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08186D-057E-4046-822C-8B05BAF64F54}"/>
              </a:ext>
            </a:extLst>
          </p:cNvPr>
          <p:cNvCxnSpPr>
            <a:cxnSpLocks/>
          </p:cNvCxnSpPr>
          <p:nvPr/>
        </p:nvCxnSpPr>
        <p:spPr>
          <a:xfrm>
            <a:off x="7063322" y="3034667"/>
            <a:ext cx="666628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74B95D-EE68-D144-9EAB-2D9714F25E5D}"/>
              </a:ext>
            </a:extLst>
          </p:cNvPr>
          <p:cNvCxnSpPr>
            <a:cxnSpLocks/>
          </p:cNvCxnSpPr>
          <p:nvPr/>
        </p:nvCxnSpPr>
        <p:spPr>
          <a:xfrm>
            <a:off x="3661198" y="1923678"/>
            <a:ext cx="4068752" cy="144016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ADDA35-EA9F-F748-AC0A-E1AD98079739}"/>
              </a:ext>
            </a:extLst>
          </p:cNvPr>
          <p:cNvCxnSpPr>
            <a:cxnSpLocks/>
          </p:cNvCxnSpPr>
          <p:nvPr/>
        </p:nvCxnSpPr>
        <p:spPr>
          <a:xfrm>
            <a:off x="5874082" y="3579862"/>
            <a:ext cx="1936662" cy="19542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MEMORY IN A PROGRAM</a:t>
            </a:r>
          </a:p>
        </p:txBody>
      </p:sp>
    </p:spTree>
    <p:extLst>
      <p:ext uri="{BB962C8B-B14F-4D97-AF65-F5344CB8AC3E}">
        <p14:creationId xmlns:p14="http://schemas.microsoft.com/office/powerpoint/2010/main" val="75172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POINTER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Pointers are variables whose values are memory addresses. 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Pointer can only point to memory block of same type (except void)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64042-FE7B-3D42-B847-5608A6B0A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738563"/>
            <a:ext cx="6948264" cy="1934147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675478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POINTER OPERATORS: &amp;, 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&amp;: Address operator, returns address of a variable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*: Dereferencing operator, returns value where the pointer points to.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27F3E2-8610-E24F-B631-5A1508CA4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348239"/>
            <a:ext cx="4392488" cy="267178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745692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POINTER OPERATORS: &amp;, 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&amp;: Address operator, returns address of a variable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*: Dereferencing operator, returns value where the pointer points to.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8B9EA-C03B-6C48-9E5B-416EDB45B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24" y="2355726"/>
            <a:ext cx="6732240" cy="1829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B17B9B-5AF1-4C42-BD3E-FEB9C9643F53}"/>
              </a:ext>
            </a:extLst>
          </p:cNvPr>
          <p:cNvSpPr txBox="1"/>
          <p:nvPr/>
        </p:nvSpPr>
        <p:spPr>
          <a:xfrm>
            <a:off x="2195736" y="4651014"/>
            <a:ext cx="5112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[1] C How to program 8</a:t>
            </a:r>
            <a:r>
              <a:rPr lang="en-US" sz="1000" i="1" baseline="30000" dirty="0"/>
              <a:t>th</a:t>
            </a:r>
            <a:r>
              <a:rPr lang="en-US" sz="1000" i="1" dirty="0"/>
              <a:t> edition, Paul </a:t>
            </a:r>
            <a:r>
              <a:rPr lang="en-US" sz="1000" i="1" dirty="0" err="1"/>
              <a:t>Deitel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176770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POINTER OPERATORS: ++, --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We can move pointer around by increment, decrement: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++: move to the next memory block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--: move to the previous memory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40C9F-AC78-FF48-B195-70769E50B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715766"/>
            <a:ext cx="5868144" cy="214053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03093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95536" y="536274"/>
            <a:ext cx="1944216" cy="117138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rgbClr val="002060"/>
                </a:solidFill>
                <a:cs typeface="Arial" pitchFamily="34" charset="0"/>
              </a:rPr>
              <a:t>Plan</a:t>
            </a:r>
          </a:p>
        </p:txBody>
      </p:sp>
      <p:sp>
        <p:nvSpPr>
          <p:cNvPr id="2" name="Rectangle 1"/>
          <p:cNvSpPr/>
          <p:nvPr/>
        </p:nvSpPr>
        <p:spPr>
          <a:xfrm>
            <a:off x="7236296" y="0"/>
            <a:ext cx="190770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ight Arrow 3"/>
          <p:cNvSpPr/>
          <p:nvPr/>
        </p:nvSpPr>
        <p:spPr>
          <a:xfrm rot="20539464">
            <a:off x="7124472" y="872359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ight Arrow 4"/>
          <p:cNvSpPr/>
          <p:nvPr/>
        </p:nvSpPr>
        <p:spPr>
          <a:xfrm rot="20539464">
            <a:off x="7124472" y="1976473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ight Arrow 5"/>
          <p:cNvSpPr/>
          <p:nvPr/>
        </p:nvSpPr>
        <p:spPr>
          <a:xfrm rot="20539464">
            <a:off x="7124472" y="3080587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ight Arrow 6"/>
          <p:cNvSpPr/>
          <p:nvPr/>
        </p:nvSpPr>
        <p:spPr>
          <a:xfrm rot="1060536" flipH="1">
            <a:off x="5964349" y="1424416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ight Arrow 7"/>
          <p:cNvSpPr/>
          <p:nvPr/>
        </p:nvSpPr>
        <p:spPr>
          <a:xfrm rot="1060536" flipH="1">
            <a:off x="5964349" y="2528530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ight Arrow 8"/>
          <p:cNvSpPr/>
          <p:nvPr/>
        </p:nvSpPr>
        <p:spPr>
          <a:xfrm rot="1060536" flipH="1">
            <a:off x="5964349" y="3632646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ight Arrow 12"/>
          <p:cNvSpPr/>
          <p:nvPr/>
        </p:nvSpPr>
        <p:spPr>
          <a:xfrm rot="1060536" flipH="1">
            <a:off x="5964349" y="314404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ight Arrow 5"/>
          <p:cNvSpPr/>
          <p:nvPr/>
        </p:nvSpPr>
        <p:spPr>
          <a:xfrm rot="20539464">
            <a:off x="7117193" y="4189468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ight Arrow 3"/>
          <p:cNvSpPr/>
          <p:nvPr/>
        </p:nvSpPr>
        <p:spPr>
          <a:xfrm rot="20539464">
            <a:off x="7157361" y="12575"/>
            <a:ext cx="1334133" cy="793729"/>
          </a:xfrm>
          <a:custGeom>
            <a:avLst/>
            <a:gdLst/>
            <a:ahLst/>
            <a:cxnLst/>
            <a:rect l="l" t="t" r="r" b="b"/>
            <a:pathLst>
              <a:path w="1334133" h="793729">
                <a:moveTo>
                  <a:pt x="788394" y="0"/>
                </a:moveTo>
                <a:lnTo>
                  <a:pt x="1201063" y="131506"/>
                </a:lnTo>
                <a:lnTo>
                  <a:pt x="1334133" y="264576"/>
                </a:lnTo>
                <a:lnTo>
                  <a:pt x="804981" y="793729"/>
                </a:lnTo>
                <a:lnTo>
                  <a:pt x="804981" y="529153"/>
                </a:lnTo>
                <a:lnTo>
                  <a:pt x="0" y="529153"/>
                </a:lnTo>
                <a:lnTo>
                  <a:pt x="1686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ight Arrow 16"/>
          <p:cNvSpPr/>
          <p:nvPr/>
        </p:nvSpPr>
        <p:spPr>
          <a:xfrm rot="1060536" flipH="1">
            <a:off x="6020816" y="4705082"/>
            <a:ext cx="1184167" cy="614682"/>
          </a:xfrm>
          <a:custGeom>
            <a:avLst/>
            <a:gdLst/>
            <a:ahLst/>
            <a:cxnLst/>
            <a:rect l="l" t="t" r="r" b="b"/>
            <a:pathLst>
              <a:path w="1184167" h="614682">
                <a:moveTo>
                  <a:pt x="655014" y="0"/>
                </a:moveTo>
                <a:lnTo>
                  <a:pt x="655014" y="264577"/>
                </a:lnTo>
                <a:lnTo>
                  <a:pt x="0" y="264577"/>
                </a:lnTo>
                <a:lnTo>
                  <a:pt x="1098638" y="614682"/>
                </a:lnTo>
                <a:lnTo>
                  <a:pt x="1184167" y="5291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137614" y="52844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37614" y="1646559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37614" y="276467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37614" y="388279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595980" y="486098"/>
            <a:ext cx="3272009" cy="730940"/>
            <a:chOff x="2175371" y="1762964"/>
            <a:chExt cx="5040560" cy="730940"/>
          </a:xfrm>
        </p:grpSpPr>
        <p:sp>
          <p:nvSpPr>
            <p:cNvPr id="24" name="TextBox 10"/>
            <p:cNvSpPr txBox="1"/>
            <p:nvPr/>
          </p:nvSpPr>
          <p:spPr bwMode="auto">
            <a:xfrm>
              <a:off x="2175371" y="1762964"/>
              <a:ext cx="5040560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400" b="1" dirty="0">
                  <a:solidFill>
                    <a:srgbClr val="002060"/>
                  </a:solidFill>
                  <a:cs typeface="Arial" pitchFamily="34" charset="0"/>
                </a:rPr>
                <a:t>Introduction</a:t>
              </a:r>
            </a:p>
          </p:txBody>
        </p:sp>
        <p:sp>
          <p:nvSpPr>
            <p:cNvPr id="25" name="TextBox 24"/>
            <p:cNvSpPr txBox="1"/>
            <p:nvPr/>
          </p:nvSpPr>
          <p:spPr bwMode="auto">
            <a:xfrm>
              <a:off x="2175371" y="2032239"/>
              <a:ext cx="5040560" cy="4616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200" dirty="0">
                  <a:solidFill>
                    <a:srgbClr val="002060"/>
                  </a:solidFill>
                  <a:cs typeface="Arial" pitchFamily="34" charset="0"/>
                </a:rPr>
                <a:t>Course overview, what is data structures, what is algorithms</a:t>
              </a:r>
              <a:endParaRPr lang="ko-KR" altLang="en-US" sz="1200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60691" y="2399205"/>
            <a:ext cx="3272009" cy="730940"/>
            <a:chOff x="2175371" y="1762964"/>
            <a:chExt cx="5040560" cy="730940"/>
          </a:xfrm>
        </p:grpSpPr>
        <p:sp>
          <p:nvSpPr>
            <p:cNvPr id="27" name="TextBox 10"/>
            <p:cNvSpPr txBox="1"/>
            <p:nvPr/>
          </p:nvSpPr>
          <p:spPr bwMode="auto">
            <a:xfrm>
              <a:off x="2175371" y="1762964"/>
              <a:ext cx="5040560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400" b="1" dirty="0">
                  <a:solidFill>
                    <a:srgbClr val="002060"/>
                  </a:solidFill>
                  <a:cs typeface="Arial" pitchFamily="34" charset="0"/>
                </a:rPr>
                <a:t>Review important concepts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2175371" y="2032239"/>
              <a:ext cx="5040560" cy="4616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200" dirty="0">
                  <a:solidFill>
                    <a:srgbClr val="002060"/>
                  </a:solidFill>
                  <a:cs typeface="Arial" pitchFamily="34" charset="0"/>
                </a:rPr>
                <a:t>Memory (static, heap), pointer, allocate memory, struct</a:t>
              </a:r>
              <a:endParaRPr lang="ko-KR" altLang="en-US" sz="1200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584598" y="3632500"/>
            <a:ext cx="3272009" cy="730940"/>
            <a:chOff x="2175371" y="1762964"/>
            <a:chExt cx="5040560" cy="730940"/>
          </a:xfrm>
        </p:grpSpPr>
        <p:sp>
          <p:nvSpPr>
            <p:cNvPr id="30" name="TextBox 10"/>
            <p:cNvSpPr txBox="1"/>
            <p:nvPr/>
          </p:nvSpPr>
          <p:spPr bwMode="auto">
            <a:xfrm>
              <a:off x="2175371" y="1762964"/>
              <a:ext cx="5040560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400" b="1" dirty="0">
                  <a:solidFill>
                    <a:srgbClr val="002060"/>
                  </a:solidFill>
                  <a:cs typeface="Arial" pitchFamily="34" charset="0"/>
                </a:rPr>
                <a:t>Procedural Programming</a:t>
              </a:r>
            </a:p>
          </p:txBody>
        </p:sp>
        <p:sp>
          <p:nvSpPr>
            <p:cNvPr id="31" name="TextBox 30"/>
            <p:cNvSpPr txBox="1"/>
            <p:nvPr/>
          </p:nvSpPr>
          <p:spPr bwMode="auto">
            <a:xfrm>
              <a:off x="2175371" y="2032239"/>
              <a:ext cx="5040560" cy="4616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200" dirty="0">
                  <a:solidFill>
                    <a:srgbClr val="002060"/>
                  </a:solidFill>
                  <a:cs typeface="Arial" pitchFamily="34" charset="0"/>
                </a:rPr>
                <a:t>Function, recursive function, procedural programming</a:t>
              </a:r>
              <a:endParaRPr lang="ko-KR" altLang="en-US" sz="1200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560690" y="1498684"/>
            <a:ext cx="3272009" cy="546274"/>
            <a:chOff x="2175371" y="1762964"/>
            <a:chExt cx="5040560" cy="546274"/>
          </a:xfrm>
        </p:grpSpPr>
        <p:sp>
          <p:nvSpPr>
            <p:cNvPr id="33" name="TextBox 10"/>
            <p:cNvSpPr txBox="1"/>
            <p:nvPr/>
          </p:nvSpPr>
          <p:spPr bwMode="auto">
            <a:xfrm>
              <a:off x="2175371" y="1762964"/>
              <a:ext cx="5040560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400" b="1" dirty="0">
                  <a:solidFill>
                    <a:srgbClr val="002060"/>
                  </a:solidFill>
                  <a:cs typeface="Arial" pitchFamily="34" charset="0"/>
                </a:rPr>
                <a:t>Coding convention</a:t>
              </a: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2175371" y="2032239"/>
              <a:ext cx="5040560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200" dirty="0">
                  <a:solidFill>
                    <a:srgbClr val="002060"/>
                  </a:solidFill>
                  <a:cs typeface="Arial" pitchFamily="34" charset="0"/>
                </a:rPr>
                <a:t>Naming, Formatting</a:t>
              </a:r>
              <a:endParaRPr lang="ko-KR" altLang="en-US" sz="1200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POINTER OPERATORS: ARITHMETICS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We can apply some arithmetic operators on pointers (p, q must be the same type):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rgbClr val="FF0000"/>
                </a:solidFill>
              </a:rPr>
              <a:t>p = q + 2</a:t>
            </a:r>
            <a:r>
              <a:rPr lang="en-US" sz="2000" dirty="0"/>
              <a:t>: move to the next 2 memory block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rgbClr val="FF0000"/>
                </a:solidFill>
              </a:rPr>
              <a:t>p = q - 2</a:t>
            </a:r>
            <a:r>
              <a:rPr lang="en-US" sz="2000" dirty="0"/>
              <a:t>: move to the previous 2 memory block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other arithmetic operators (*, /, %) are not allowed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rgbClr val="FF0000"/>
                </a:solidFill>
              </a:rPr>
              <a:t>a = p – q</a:t>
            </a:r>
            <a:r>
              <a:rPr lang="en-US" sz="2000" dirty="0"/>
              <a:t>: how many memory blocks between p &amp; q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rgbClr val="FF0000"/>
                </a:solidFill>
              </a:rPr>
              <a:t>p == q</a:t>
            </a:r>
            <a:r>
              <a:rPr lang="en-US" sz="2000" dirty="0"/>
              <a:t>: if p &amp; q point to the same memory block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rgbClr val="FF0000"/>
                </a:solidFill>
              </a:rPr>
              <a:t>p = q</a:t>
            </a:r>
            <a:r>
              <a:rPr lang="en-US" sz="2000" dirty="0"/>
              <a:t>: p &amp; q point to the same memory block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>
                <a:solidFill>
                  <a:srgbClr val="FF0000"/>
                </a:solidFill>
              </a:rPr>
              <a:t>p != q</a:t>
            </a:r>
            <a:r>
              <a:rPr lang="en-US" sz="2000" dirty="0"/>
              <a:t>: p &amp; q point to different memory blocks</a:t>
            </a:r>
          </a:p>
        </p:txBody>
      </p:sp>
    </p:spTree>
    <p:extLst>
      <p:ext uri="{BB962C8B-B14F-4D97-AF65-F5344CB8AC3E}">
        <p14:creationId xmlns:p14="http://schemas.microsoft.com/office/powerpoint/2010/main" val="760545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POINTER: NULL &amp; VOID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A pointer can point to nowhere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 err="1"/>
              <a:t>int</a:t>
            </a:r>
            <a:r>
              <a:rPr lang="en-US" sz="2000" dirty="0"/>
              <a:t> *p = NULL;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 err="1"/>
              <a:t>int</a:t>
            </a:r>
            <a:r>
              <a:rPr lang="en-US" sz="2000" dirty="0"/>
              <a:t> *q = 0; // same as above but NULL is more prefer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endParaRPr lang="en-US" sz="2000" dirty="0"/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A pointer can point to anywhere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void *p = &amp;a; // a is integer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p = &amp;x; // x is float</a:t>
            </a:r>
          </a:p>
        </p:txBody>
      </p:sp>
    </p:spTree>
    <p:extLst>
      <p:ext uri="{BB962C8B-B14F-4D97-AF65-F5344CB8AC3E}">
        <p14:creationId xmlns:p14="http://schemas.microsoft.com/office/powerpoint/2010/main" val="420077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POINTER: CONST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888432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A constant pointer always points to one memory block, cannot point to some where else.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Array is a constant pointer: </a:t>
            </a:r>
          </a:p>
          <a:p>
            <a:pPr lvl="2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200" dirty="0" err="1"/>
              <a:t>int</a:t>
            </a:r>
            <a:r>
              <a:rPr lang="en-US" sz="1200" dirty="0"/>
              <a:t> a[10];</a:t>
            </a:r>
          </a:p>
          <a:p>
            <a:pPr lvl="2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200" dirty="0"/>
              <a:t>a = p; // error because a is constant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Constant pointer need to initiate at declaration:</a:t>
            </a:r>
          </a:p>
          <a:p>
            <a:pPr lvl="2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200" dirty="0" err="1"/>
              <a:t>int</a:t>
            </a:r>
            <a:r>
              <a:rPr lang="en-US" sz="1200" dirty="0"/>
              <a:t> * </a:t>
            </a:r>
            <a:r>
              <a:rPr lang="en-US" sz="1200" dirty="0" err="1"/>
              <a:t>const</a:t>
            </a:r>
            <a:r>
              <a:rPr lang="en-US" sz="1200" dirty="0"/>
              <a:t> p = a;</a:t>
            </a:r>
          </a:p>
          <a:p>
            <a:pPr lvl="2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200" dirty="0"/>
              <a:t>p = q; // error: p can only points to a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Pointer that points to a constant value:</a:t>
            </a:r>
          </a:p>
          <a:p>
            <a:pPr lvl="2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200" dirty="0" err="1"/>
              <a:t>int</a:t>
            </a:r>
            <a:r>
              <a:rPr lang="en-US" sz="1200" dirty="0"/>
              <a:t> b = 10;</a:t>
            </a:r>
          </a:p>
          <a:p>
            <a:pPr lvl="2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200" dirty="0" err="1"/>
              <a:t>const</a:t>
            </a:r>
            <a:r>
              <a:rPr lang="en-US" sz="1200" dirty="0"/>
              <a:t> </a:t>
            </a:r>
            <a:r>
              <a:rPr lang="en-US" sz="1200" dirty="0" err="1"/>
              <a:t>int</a:t>
            </a:r>
            <a:r>
              <a:rPr lang="en-US" sz="1200" dirty="0"/>
              <a:t>* p = &amp;b;</a:t>
            </a:r>
          </a:p>
          <a:p>
            <a:pPr lvl="2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200" dirty="0"/>
              <a:t>b = 20; // ok</a:t>
            </a:r>
          </a:p>
          <a:p>
            <a:pPr lvl="2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200" dirty="0"/>
              <a:t>*p = 20; // error: cannot change value through p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Constant pointer that points to a constant value:</a:t>
            </a:r>
          </a:p>
          <a:p>
            <a:pPr lvl="2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200" dirty="0" err="1"/>
              <a:t>const</a:t>
            </a:r>
            <a:r>
              <a:rPr lang="en-US" sz="1200" dirty="0"/>
              <a:t> </a:t>
            </a:r>
            <a:r>
              <a:rPr lang="en-US" sz="1200" dirty="0" err="1"/>
              <a:t>int</a:t>
            </a:r>
            <a:r>
              <a:rPr lang="en-US" sz="1200" dirty="0"/>
              <a:t>* </a:t>
            </a:r>
            <a:r>
              <a:rPr lang="en-US" sz="1200" dirty="0" err="1"/>
              <a:t>const</a:t>
            </a:r>
            <a:r>
              <a:rPr lang="en-US" sz="1200" dirty="0"/>
              <a:t> p; // cannot change p, cannot change *p</a:t>
            </a:r>
          </a:p>
        </p:txBody>
      </p:sp>
    </p:spTree>
    <p:extLst>
      <p:ext uri="{BB962C8B-B14F-4D97-AF65-F5344CB8AC3E}">
        <p14:creationId xmlns:p14="http://schemas.microsoft.com/office/powerpoint/2010/main" val="2438044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ALLOCATE &amp; DEALLOCATE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Everything in stack will be removed automatically when ‘out of scope’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Everything in heap can only be removed manually (deallocate)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To allocate a memory block in heap: 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 err="1"/>
              <a:t>int</a:t>
            </a:r>
            <a:r>
              <a:rPr lang="en-US" sz="1600" dirty="0"/>
              <a:t> *p = (</a:t>
            </a:r>
            <a:r>
              <a:rPr lang="en-US" sz="1600" dirty="0" err="1"/>
              <a:t>int</a:t>
            </a:r>
            <a:r>
              <a:rPr lang="en-US" sz="1600" dirty="0"/>
              <a:t> *) malloc(</a:t>
            </a:r>
            <a:r>
              <a:rPr lang="en-US" sz="1600" dirty="0" err="1"/>
              <a:t>sizeof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));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To allocate n memory blocks in heap: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 err="1"/>
              <a:t>int</a:t>
            </a:r>
            <a:r>
              <a:rPr lang="en-US" sz="1600" dirty="0"/>
              <a:t> *p = (</a:t>
            </a:r>
            <a:r>
              <a:rPr lang="en-US" sz="1600" dirty="0" err="1"/>
              <a:t>int</a:t>
            </a:r>
            <a:r>
              <a:rPr lang="en-US" sz="1600" dirty="0"/>
              <a:t> *) malloc(n * </a:t>
            </a:r>
            <a:r>
              <a:rPr lang="en-US" sz="1600" dirty="0" err="1"/>
              <a:t>sizeof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));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 err="1"/>
              <a:t>int</a:t>
            </a:r>
            <a:r>
              <a:rPr lang="en-US" sz="1600" dirty="0"/>
              <a:t> *p = (</a:t>
            </a:r>
            <a:r>
              <a:rPr lang="en-US" sz="1600" dirty="0" err="1"/>
              <a:t>int</a:t>
            </a:r>
            <a:r>
              <a:rPr lang="en-US" sz="1600" dirty="0"/>
              <a:t> *) </a:t>
            </a:r>
            <a:r>
              <a:rPr lang="en-US" sz="1600" dirty="0" err="1"/>
              <a:t>calloc</a:t>
            </a:r>
            <a:r>
              <a:rPr lang="en-US" sz="1600" dirty="0"/>
              <a:t>(n, </a:t>
            </a:r>
            <a:r>
              <a:rPr lang="en-US" sz="1600" dirty="0" err="1"/>
              <a:t>sizeof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));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To deallocate memory in heap: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free(p);</a:t>
            </a:r>
          </a:p>
        </p:txBody>
      </p:sp>
    </p:spTree>
    <p:extLst>
      <p:ext uri="{BB962C8B-B14F-4D97-AF65-F5344CB8AC3E}">
        <p14:creationId xmlns:p14="http://schemas.microsoft.com/office/powerpoint/2010/main" val="1380626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POINTER? WHY HEAP?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Passing parameters to a function by reference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3ED9E8-C5AA-1445-BC74-87572F096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492550"/>
            <a:ext cx="4960344" cy="3551248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744399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POINTER? WHY HEAP?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Dynamic size arrays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5F900A-0D00-E942-9358-0499DEB5A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59615"/>
            <a:ext cx="7236296" cy="320841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72689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POINTER? WHY HEAP?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Creating, returning an array in a function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Working with large array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7AA765-0CF9-C94D-8FA1-9A16CF389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95686"/>
            <a:ext cx="5203180" cy="279320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567D13-0F9F-3C43-8AF5-BB0EAF58E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992" y="1995686"/>
            <a:ext cx="3609503" cy="151078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9FE9EE-A5EE-B944-81DE-F4B5F20BA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935" y="3651870"/>
            <a:ext cx="3670672" cy="68632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083738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MEMORY ERRORS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Access to memory bock which has not been allocated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Out of range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NULL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Forget to free memory (leaked memory)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Deallocate a memory block in heap which has already freed before</a:t>
            </a:r>
          </a:p>
        </p:txBody>
      </p:sp>
    </p:spTree>
    <p:extLst>
      <p:ext uri="{BB962C8B-B14F-4D97-AF65-F5344CB8AC3E}">
        <p14:creationId xmlns:p14="http://schemas.microsoft.com/office/powerpoint/2010/main" val="1613406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MEMORY 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53D41-8F8E-BE42-999B-C20B1AB37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844"/>
            <a:ext cx="9144000" cy="2789811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39406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3D022-8DFB-1D46-A7A7-E2F5191A0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74742B-6BC7-6E4E-97CD-81DF281E36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7784" y="2712820"/>
            <a:ext cx="3888136" cy="43204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Struct</a:t>
            </a:r>
          </a:p>
        </p:txBody>
      </p:sp>
    </p:spTree>
    <p:extLst>
      <p:ext uri="{BB962C8B-B14F-4D97-AF65-F5344CB8AC3E}">
        <p14:creationId xmlns:p14="http://schemas.microsoft.com/office/powerpoint/2010/main" val="1481823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Introduction 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Course overview, what is data structures, what is algorithms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Structures are collections of related variables under one name. 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Define and initialize a struct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15DED2-CC56-C048-958B-FA7D4DFC0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80" y="2283718"/>
            <a:ext cx="2206344" cy="248309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09AA5-01D2-6A42-B2D3-1A38F0014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919" y="2283718"/>
            <a:ext cx="5763574" cy="232650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9857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Structures are collections of related variables under one name. 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Define and initialize a struct using </a:t>
            </a:r>
            <a:r>
              <a:rPr lang="en-US" sz="2000" dirty="0">
                <a:solidFill>
                  <a:srgbClr val="FF0000"/>
                </a:solidFill>
              </a:rPr>
              <a:t>typedef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F5AB70-8F80-3941-8432-5091A98F5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6361"/>
            <a:ext cx="2160240" cy="247769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F5F0B-7906-8B40-AF89-A7FC804B4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206361"/>
            <a:ext cx="5584552" cy="243903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036104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STRUCT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Accessing members of a struct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Structure member operator (.)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endParaRPr lang="en-US" sz="1600" dirty="0"/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endParaRPr lang="en-US" sz="1600" dirty="0"/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endParaRPr lang="en-US" sz="1600" dirty="0"/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endParaRPr lang="en-US" sz="1600" dirty="0"/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Structure pointer operator (-&gt;)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37C91-DAC6-F045-9A5F-1FA49C374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851671"/>
            <a:ext cx="4464496" cy="80040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A72FD-7907-534B-BBC5-DB2434136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44168"/>
            <a:ext cx="8479147" cy="855694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670770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3D022-8DFB-1D46-A7A7-E2F5191A0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74742B-6BC7-6E4E-97CD-81DF281E36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7784" y="2712820"/>
            <a:ext cx="3888136" cy="43204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Functions &amp; procedural programming</a:t>
            </a:r>
          </a:p>
        </p:txBody>
      </p:sp>
    </p:spTree>
    <p:extLst>
      <p:ext uri="{BB962C8B-B14F-4D97-AF65-F5344CB8AC3E}">
        <p14:creationId xmlns:p14="http://schemas.microsoft.com/office/powerpoint/2010/main" val="1854784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CODING CONVENTION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Length: should not be long, normally fit in a screen or ~ 25 lines of code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Function should do one thing and only one thing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Name should be clear and describe what ‘one thing’ is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Number of parameters should be limited </a:t>
            </a:r>
          </a:p>
        </p:txBody>
      </p:sp>
    </p:spTree>
    <p:extLst>
      <p:ext uri="{BB962C8B-B14F-4D97-AF65-F5344CB8AC3E}">
        <p14:creationId xmlns:p14="http://schemas.microsoft.com/office/powerpoint/2010/main" val="2556904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PASS BY VALUE VS REFERENCE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Parameter can be passed to a function by value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Value is copied from outside to the argument inside the function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endParaRPr lang="en-US" sz="1600" dirty="0"/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endParaRPr lang="en-US" sz="1600" dirty="0"/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endParaRPr lang="en-US" sz="1600" dirty="0"/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endParaRPr lang="en-US" sz="1600" dirty="0"/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or by reference (pointer)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Variable outside and memory block (pointed by pointer) inside the function is the same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3D7794-06CD-C24E-A8CD-BEFCC3AE3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765821"/>
            <a:ext cx="2729260" cy="123348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3A831-C5A9-8549-A10D-EF6A8B718586}"/>
              </a:ext>
            </a:extLst>
          </p:cNvPr>
          <p:cNvSpPr txBox="1"/>
          <p:nvPr/>
        </p:nvSpPr>
        <p:spPr>
          <a:xfrm>
            <a:off x="6732240" y="1923679"/>
            <a:ext cx="1728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doesn’t work as expected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6A49E4-0B3A-8743-886C-8A93A6250A5C}"/>
              </a:ext>
            </a:extLst>
          </p:cNvPr>
          <p:cNvCxnSpPr/>
          <p:nvPr/>
        </p:nvCxnSpPr>
        <p:spPr>
          <a:xfrm flipH="1" flipV="1">
            <a:off x="5940152" y="1995686"/>
            <a:ext cx="792088" cy="14401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C7526DF-4317-2749-ADDD-55914D2CD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223" y="3817625"/>
            <a:ext cx="2838574" cy="118216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4F71C3-7EA4-4C42-95D9-9BA9C0108FAF}"/>
              </a:ext>
            </a:extLst>
          </p:cNvPr>
          <p:cNvSpPr txBox="1"/>
          <p:nvPr/>
        </p:nvSpPr>
        <p:spPr>
          <a:xfrm>
            <a:off x="6732240" y="3723878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work as expected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7BD373-333B-B44A-9558-3E3B18BB178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048672" y="3893155"/>
            <a:ext cx="683568" cy="21059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728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PASS ARRAY TO A FUNCTION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Array must be initiated before passing, need size as well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Cannot change array inside the function but can change content of array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Cannot change size of array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FDF9F-76CE-B44E-8A5E-212136983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174509"/>
            <a:ext cx="6514480" cy="104580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6E6C3-EB3D-AA4F-8384-F2C8A3214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07854"/>
            <a:ext cx="6285880" cy="131136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E51B79-70FA-E745-A99A-D60C9CAB5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104102"/>
            <a:ext cx="2895600" cy="95250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908447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DYNAMIC ARRAY TO A FUNCTION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Must use pointer instead of array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May not need to be initiated before passing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Can change pointer (if needed), can change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2DEC2-5E17-6245-810E-9CD597DC7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55726"/>
            <a:ext cx="5260702" cy="123579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BDCA18-5568-BB40-99E9-871B1C25B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782442"/>
            <a:ext cx="5267387" cy="123758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8AF867-7333-344D-A2A0-40D706316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42" y="3063528"/>
            <a:ext cx="2715896" cy="1437827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102460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 RETURNS ARRAY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If array is created in stack, return it outside is meaningless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Must use pointer and dynamic array in heap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56429-5378-F24F-B103-7577930E9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95686"/>
            <a:ext cx="5203180" cy="279320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D5633F-9F53-5049-99CA-4777050CB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992" y="1995686"/>
            <a:ext cx="3609503" cy="151078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E2838B-6ACE-3942-8AC0-E1989D724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935" y="3651870"/>
            <a:ext cx="3670672" cy="68632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45333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RECURSIVE FUNCTION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04048" y="1059582"/>
            <a:ext cx="4139952" cy="3600400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A recursive function is one that calls itself either directly or indirectly through another function.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base case: where it stops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recursive case: where it goes on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36099-F213-9547-9B65-619BED6B9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0577"/>
            <a:ext cx="4860032" cy="4302923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9DD8E4-BC76-8940-B4EF-B5CB3C278014}"/>
              </a:ext>
            </a:extLst>
          </p:cNvPr>
          <p:cNvSpPr txBox="1"/>
          <p:nvPr/>
        </p:nvSpPr>
        <p:spPr>
          <a:xfrm>
            <a:off x="4893690" y="4896911"/>
            <a:ext cx="28083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[1] C How to program 8</a:t>
            </a:r>
            <a:r>
              <a:rPr lang="en-US" sz="1000" i="1" baseline="30000" dirty="0"/>
              <a:t>th</a:t>
            </a:r>
            <a:r>
              <a:rPr lang="en-US" sz="1000" i="1" dirty="0"/>
              <a:t> edition, Paul </a:t>
            </a:r>
            <a:r>
              <a:rPr lang="en-US" sz="1000" i="1" dirty="0" err="1"/>
              <a:t>Deitel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1253818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Introduction</a:t>
            </a:r>
          </a:p>
          <a:p>
            <a:pPr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Array &amp; Linked List</a:t>
            </a:r>
          </a:p>
          <a:p>
            <a:pPr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Sorting</a:t>
            </a:r>
          </a:p>
          <a:p>
            <a:pPr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Searching</a:t>
            </a:r>
          </a:p>
          <a:p>
            <a:pPr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Stack</a:t>
            </a:r>
          </a:p>
          <a:p>
            <a:pPr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Queue</a:t>
            </a:r>
          </a:p>
          <a:p>
            <a:pPr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2125366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PASSING A STRUCT TO A FUNCTION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Pass by value: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print(student s);</a:t>
            </a:r>
          </a:p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Pass by reference: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constant content: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print(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student *s)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constant content &amp; pointer: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void print(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student*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s);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1600" dirty="0"/>
              <a:t>allow to change: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enter_student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(student *s);</a:t>
            </a:r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endParaRPr lang="en-US" sz="1600" dirty="0"/>
          </a:p>
          <a:p>
            <a:pPr lvl="1" latinLnBrk="0" hangingPunct="0">
              <a:buClr>
                <a:schemeClr val="accent3"/>
              </a:buClr>
              <a:buFont typeface="Wingdings" pitchFamily="2" charset="2"/>
              <a:buChar char="v"/>
            </a:pP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7E362E-28A5-2642-B538-4FBB553114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44"/>
          <a:stretch/>
        </p:blipFill>
        <p:spPr>
          <a:xfrm>
            <a:off x="3779912" y="3219822"/>
            <a:ext cx="3039244" cy="1619407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175443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PROCEDURAL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 latinLnBrk="0" hangingPunct="0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/>
              <a:t>Demo: A </a:t>
            </a:r>
            <a:r>
              <a:rPr lang="en-US" sz="2000" dirty="0"/>
              <a:t>small menu-based program to manage students</a:t>
            </a:r>
          </a:p>
        </p:txBody>
      </p:sp>
    </p:spTree>
    <p:extLst>
      <p:ext uri="{BB962C8B-B14F-4D97-AF65-F5344CB8AC3E}">
        <p14:creationId xmlns:p14="http://schemas.microsoft.com/office/powerpoint/2010/main" val="3190828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Simple definition: A set of instructions to perform a specific task in a program.</a:t>
            </a:r>
          </a:p>
          <a:p>
            <a:pPr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Popular algorithms:</a:t>
            </a:r>
          </a:p>
          <a:p>
            <a:pPr lvl="1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Swap 2 numbers</a:t>
            </a:r>
          </a:p>
          <a:p>
            <a:pPr lvl="1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Find min, max</a:t>
            </a:r>
          </a:p>
          <a:p>
            <a:pPr lvl="1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Calculate sum, average</a:t>
            </a:r>
          </a:p>
          <a:p>
            <a:pPr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Business related algorithms:</a:t>
            </a:r>
          </a:p>
          <a:p>
            <a:pPr lvl="1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Show all employees information</a:t>
            </a:r>
          </a:p>
          <a:p>
            <a:pPr lvl="1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Analyze a log file to detect errors</a:t>
            </a:r>
          </a:p>
        </p:txBody>
      </p:sp>
    </p:spTree>
    <p:extLst>
      <p:ext uri="{BB962C8B-B14F-4D97-AF65-F5344CB8AC3E}">
        <p14:creationId xmlns:p14="http://schemas.microsoft.com/office/powerpoint/2010/main" val="3484639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ALGORITHMS CHARACTERISTICS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200800" cy="3960440"/>
          </a:xfrm>
          <a:prstGeom prst="rect">
            <a:avLst/>
          </a:prstGeom>
        </p:spPr>
        <p:txBody>
          <a:bodyPr/>
          <a:lstStyle/>
          <a:p>
            <a:pPr algn="just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/>
                </a:solidFill>
              </a:rPr>
              <a:t>Finiteness</a:t>
            </a:r>
            <a:r>
              <a:rPr lang="en-US" sz="2400" dirty="0"/>
              <a:t>: An algorithm must always terminate  after a finite number of steps.</a:t>
            </a:r>
          </a:p>
          <a:p>
            <a:pPr algn="just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/>
                </a:solidFill>
              </a:rPr>
              <a:t>Independent</a:t>
            </a:r>
            <a:r>
              <a:rPr lang="en-US" sz="2400" dirty="0"/>
              <a:t>: An algorithm must not depend on     any programming languages</a:t>
            </a:r>
          </a:p>
          <a:p>
            <a:pPr algn="just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/>
                </a:solidFill>
              </a:rPr>
              <a:t>Effectiveness</a:t>
            </a:r>
            <a:r>
              <a:rPr lang="en-US" sz="2400" dirty="0"/>
              <a:t>: An algorithm is also generally       expected to be effective.</a:t>
            </a:r>
          </a:p>
          <a:p>
            <a:pPr algn="just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/>
                </a:solidFill>
              </a:rPr>
              <a:t>Unambiguous</a:t>
            </a:r>
            <a:r>
              <a:rPr lang="en-US" sz="2400" dirty="0"/>
              <a:t>: Algorithm should be clear and    unambiguous.</a:t>
            </a:r>
          </a:p>
          <a:p>
            <a:pPr algn="just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/>
                </a:solidFill>
              </a:rPr>
              <a:t>Input / Output</a:t>
            </a:r>
            <a:r>
              <a:rPr lang="en-US" sz="2400" dirty="0"/>
              <a:t>: An algorithm takes input and        produce output</a:t>
            </a:r>
          </a:p>
        </p:txBody>
      </p:sp>
    </p:spTree>
    <p:extLst>
      <p:ext uri="{BB962C8B-B14F-4D97-AF65-F5344CB8AC3E}">
        <p14:creationId xmlns:p14="http://schemas.microsoft.com/office/powerpoint/2010/main" val="428980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EFFECTIVENESS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380312" cy="36004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Space: Algorithm should not consume too much     space (memory)</a:t>
            </a:r>
          </a:p>
          <a:p>
            <a:pPr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Time: Algorithm should run fast to get 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D5DC87-F72D-4647-8010-FC3F69449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205900"/>
            <a:ext cx="3251200" cy="2921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46BB6E-D35E-D247-BF0C-B0F754D3943C}"/>
              </a:ext>
            </a:extLst>
          </p:cNvPr>
          <p:cNvSpPr txBox="1"/>
          <p:nvPr/>
        </p:nvSpPr>
        <p:spPr>
          <a:xfrm>
            <a:off x="3635896" y="278777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081589-3366-8A44-BADD-677D42FC9315}"/>
              </a:ext>
            </a:extLst>
          </p:cNvPr>
          <p:cNvSpPr txBox="1"/>
          <p:nvPr/>
        </p:nvSpPr>
        <p:spPr>
          <a:xfrm>
            <a:off x="6120413" y="2445667"/>
            <a:ext cx="689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15120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STRUCTURE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050B4-F5B7-D643-8BE2-FEA4482CA0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63688" y="1059582"/>
            <a:ext cx="7200800" cy="36004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Scalar data: numbers, characters, logical values</a:t>
            </a:r>
          </a:p>
          <a:p>
            <a:pPr lvl="1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Operations: +, -, *, /, AND, OR, etc.</a:t>
            </a:r>
          </a:p>
          <a:p>
            <a:pPr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Collection data: string, array</a:t>
            </a:r>
          </a:p>
          <a:p>
            <a:pPr lvl="1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Operations: size, length, insert, get at, find, etc.</a:t>
            </a:r>
          </a:p>
          <a:p>
            <a:pPr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Struct data: date time</a:t>
            </a:r>
          </a:p>
          <a:p>
            <a:pPr lvl="1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Operations: based on struct</a:t>
            </a:r>
          </a:p>
          <a:p>
            <a:pPr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400" dirty="0"/>
              <a:t>Built-in data is not enough for your problem?</a:t>
            </a:r>
          </a:p>
          <a:p>
            <a:pPr lvl="1">
              <a:buClr>
                <a:schemeClr val="accent3"/>
              </a:buClr>
              <a:buFont typeface="Wingdings" pitchFamily="2" charset="2"/>
              <a:buChar char="v"/>
            </a:pPr>
            <a:r>
              <a:rPr lang="en-US" sz="2000" dirty="0"/>
              <a:t>Implement your own data structure: list, stack, queue, graph, tree, etc.</a:t>
            </a:r>
          </a:p>
          <a:p>
            <a:pPr lvl="1">
              <a:buClr>
                <a:schemeClr val="accent3"/>
              </a:buClr>
              <a:buFont typeface="Wingdings" pitchFamily="2" charset="2"/>
              <a:buChar char="v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780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13D72-F462-B64A-A80A-C6C9B337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STRUCTURES &amp; ALG.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36BE25-B564-EE4B-8E42-DD47A59B989B}"/>
              </a:ext>
            </a:extLst>
          </p:cNvPr>
          <p:cNvSpPr/>
          <p:nvPr/>
        </p:nvSpPr>
        <p:spPr>
          <a:xfrm>
            <a:off x="1907704" y="1563638"/>
            <a:ext cx="2016224" cy="864096"/>
          </a:xfrm>
          <a:prstGeom prst="rec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1B0BD5-FA0A-CC4B-8C5D-74243A090A4E}"/>
              </a:ext>
            </a:extLst>
          </p:cNvPr>
          <p:cNvSpPr/>
          <p:nvPr/>
        </p:nvSpPr>
        <p:spPr>
          <a:xfrm>
            <a:off x="3347864" y="2715766"/>
            <a:ext cx="2520280" cy="864096"/>
          </a:xfrm>
          <a:prstGeom prst="rec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STRUCTURES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7C3545-6246-B643-83A4-979F805CB115}"/>
              </a:ext>
            </a:extLst>
          </p:cNvPr>
          <p:cNvSpPr/>
          <p:nvPr/>
        </p:nvSpPr>
        <p:spPr>
          <a:xfrm>
            <a:off x="5724128" y="3795886"/>
            <a:ext cx="2016224" cy="864096"/>
          </a:xfrm>
          <a:prstGeom prst="rect">
            <a:avLst/>
          </a:prstGeom>
          <a:solidFill>
            <a:srgbClr val="16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ALGORITHMS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061D0C1-16DA-5F4C-8B0E-AFF530121EAC}"/>
              </a:ext>
            </a:extLst>
          </p:cNvPr>
          <p:cNvSpPr/>
          <p:nvPr/>
        </p:nvSpPr>
        <p:spPr>
          <a:xfrm>
            <a:off x="3933472" y="1851669"/>
            <a:ext cx="1214591" cy="854551"/>
          </a:xfrm>
          <a:custGeom>
            <a:avLst/>
            <a:gdLst>
              <a:gd name="connsiteX0" fmla="*/ 1080120 w 2160240"/>
              <a:gd name="connsiteY0" fmla="*/ 0 h 1440160"/>
              <a:gd name="connsiteX1" fmla="*/ 2160240 w 2160240"/>
              <a:gd name="connsiteY1" fmla="*/ 720080 h 1440160"/>
              <a:gd name="connsiteX2" fmla="*/ 1080120 w 2160240"/>
              <a:gd name="connsiteY2" fmla="*/ 720080 h 1440160"/>
              <a:gd name="connsiteX3" fmla="*/ 1080120 w 2160240"/>
              <a:gd name="connsiteY3" fmla="*/ 0 h 1440160"/>
              <a:gd name="connsiteX0" fmla="*/ 1080120 w 2160240"/>
              <a:gd name="connsiteY0" fmla="*/ 0 h 1440160"/>
              <a:gd name="connsiteX1" fmla="*/ 2160240 w 2160240"/>
              <a:gd name="connsiteY1" fmla="*/ 720080 h 1440160"/>
              <a:gd name="connsiteX0" fmla="*/ 0 w 1080120"/>
              <a:gd name="connsiteY0" fmla="*/ 0 h 854551"/>
              <a:gd name="connsiteX1" fmla="*/ 1080120 w 1080120"/>
              <a:gd name="connsiteY1" fmla="*/ 720080 h 854551"/>
              <a:gd name="connsiteX2" fmla="*/ 0 w 1080120"/>
              <a:gd name="connsiteY2" fmla="*/ 720080 h 854551"/>
              <a:gd name="connsiteX3" fmla="*/ 0 w 1080120"/>
              <a:gd name="connsiteY3" fmla="*/ 0 h 854551"/>
              <a:gd name="connsiteX0" fmla="*/ 0 w 1080120"/>
              <a:gd name="connsiteY0" fmla="*/ 0 h 854551"/>
              <a:gd name="connsiteX1" fmla="*/ 954614 w 1080120"/>
              <a:gd name="connsiteY1" fmla="*/ 854551 h 854551"/>
              <a:gd name="connsiteX0" fmla="*/ 134471 w 1214591"/>
              <a:gd name="connsiteY0" fmla="*/ 0 h 854551"/>
              <a:gd name="connsiteX1" fmla="*/ 1214591 w 1214591"/>
              <a:gd name="connsiteY1" fmla="*/ 720080 h 854551"/>
              <a:gd name="connsiteX2" fmla="*/ 134471 w 1214591"/>
              <a:gd name="connsiteY2" fmla="*/ 720080 h 854551"/>
              <a:gd name="connsiteX3" fmla="*/ 134471 w 1214591"/>
              <a:gd name="connsiteY3" fmla="*/ 0 h 854551"/>
              <a:gd name="connsiteX0" fmla="*/ 0 w 1214591"/>
              <a:gd name="connsiteY0" fmla="*/ 44824 h 854551"/>
              <a:gd name="connsiteX1" fmla="*/ 1089085 w 1214591"/>
              <a:gd name="connsiteY1" fmla="*/ 854551 h 85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4591" h="854551" stroke="0" extrusionOk="0">
                <a:moveTo>
                  <a:pt x="134471" y="0"/>
                </a:moveTo>
                <a:cubicBezTo>
                  <a:pt x="731005" y="0"/>
                  <a:pt x="1214591" y="322391"/>
                  <a:pt x="1214591" y="720080"/>
                </a:cubicBezTo>
                <a:lnTo>
                  <a:pt x="134471" y="720080"/>
                </a:lnTo>
                <a:lnTo>
                  <a:pt x="134471" y="0"/>
                </a:lnTo>
                <a:close/>
              </a:path>
              <a:path w="1214591" h="854551" fill="none">
                <a:moveTo>
                  <a:pt x="0" y="44824"/>
                </a:moveTo>
                <a:cubicBezTo>
                  <a:pt x="596534" y="44824"/>
                  <a:pt x="1089085" y="456862"/>
                  <a:pt x="1089085" y="854551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2">
            <a:extLst>
              <a:ext uri="{FF2B5EF4-FFF2-40B4-BE49-F238E27FC236}">
                <a16:creationId xmlns:a16="http://schemas.microsoft.com/office/drawing/2014/main" id="{0EB6D2E3-759D-954A-A797-86FB4E95F124}"/>
              </a:ext>
            </a:extLst>
          </p:cNvPr>
          <p:cNvSpPr/>
          <p:nvPr/>
        </p:nvSpPr>
        <p:spPr>
          <a:xfrm>
            <a:off x="5898232" y="2941335"/>
            <a:ext cx="1214591" cy="854551"/>
          </a:xfrm>
          <a:custGeom>
            <a:avLst/>
            <a:gdLst>
              <a:gd name="connsiteX0" fmla="*/ 1080120 w 2160240"/>
              <a:gd name="connsiteY0" fmla="*/ 0 h 1440160"/>
              <a:gd name="connsiteX1" fmla="*/ 2160240 w 2160240"/>
              <a:gd name="connsiteY1" fmla="*/ 720080 h 1440160"/>
              <a:gd name="connsiteX2" fmla="*/ 1080120 w 2160240"/>
              <a:gd name="connsiteY2" fmla="*/ 720080 h 1440160"/>
              <a:gd name="connsiteX3" fmla="*/ 1080120 w 2160240"/>
              <a:gd name="connsiteY3" fmla="*/ 0 h 1440160"/>
              <a:gd name="connsiteX0" fmla="*/ 1080120 w 2160240"/>
              <a:gd name="connsiteY0" fmla="*/ 0 h 1440160"/>
              <a:gd name="connsiteX1" fmla="*/ 2160240 w 2160240"/>
              <a:gd name="connsiteY1" fmla="*/ 720080 h 1440160"/>
              <a:gd name="connsiteX0" fmla="*/ 0 w 1080120"/>
              <a:gd name="connsiteY0" fmla="*/ 0 h 854551"/>
              <a:gd name="connsiteX1" fmla="*/ 1080120 w 1080120"/>
              <a:gd name="connsiteY1" fmla="*/ 720080 h 854551"/>
              <a:gd name="connsiteX2" fmla="*/ 0 w 1080120"/>
              <a:gd name="connsiteY2" fmla="*/ 720080 h 854551"/>
              <a:gd name="connsiteX3" fmla="*/ 0 w 1080120"/>
              <a:gd name="connsiteY3" fmla="*/ 0 h 854551"/>
              <a:gd name="connsiteX0" fmla="*/ 0 w 1080120"/>
              <a:gd name="connsiteY0" fmla="*/ 0 h 854551"/>
              <a:gd name="connsiteX1" fmla="*/ 954614 w 1080120"/>
              <a:gd name="connsiteY1" fmla="*/ 854551 h 854551"/>
              <a:gd name="connsiteX0" fmla="*/ 134471 w 1214591"/>
              <a:gd name="connsiteY0" fmla="*/ 0 h 854551"/>
              <a:gd name="connsiteX1" fmla="*/ 1214591 w 1214591"/>
              <a:gd name="connsiteY1" fmla="*/ 720080 h 854551"/>
              <a:gd name="connsiteX2" fmla="*/ 134471 w 1214591"/>
              <a:gd name="connsiteY2" fmla="*/ 720080 h 854551"/>
              <a:gd name="connsiteX3" fmla="*/ 134471 w 1214591"/>
              <a:gd name="connsiteY3" fmla="*/ 0 h 854551"/>
              <a:gd name="connsiteX0" fmla="*/ 0 w 1214591"/>
              <a:gd name="connsiteY0" fmla="*/ 44824 h 854551"/>
              <a:gd name="connsiteX1" fmla="*/ 1089085 w 1214591"/>
              <a:gd name="connsiteY1" fmla="*/ 854551 h 85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4591" h="854551" stroke="0" extrusionOk="0">
                <a:moveTo>
                  <a:pt x="134471" y="0"/>
                </a:moveTo>
                <a:cubicBezTo>
                  <a:pt x="731005" y="0"/>
                  <a:pt x="1214591" y="322391"/>
                  <a:pt x="1214591" y="720080"/>
                </a:cubicBezTo>
                <a:lnTo>
                  <a:pt x="134471" y="720080"/>
                </a:lnTo>
                <a:lnTo>
                  <a:pt x="134471" y="0"/>
                </a:lnTo>
                <a:close/>
              </a:path>
              <a:path w="1214591" h="854551" fill="none">
                <a:moveTo>
                  <a:pt x="0" y="44824"/>
                </a:moveTo>
                <a:cubicBezTo>
                  <a:pt x="596534" y="44824"/>
                  <a:pt x="1089085" y="456862"/>
                  <a:pt x="1089085" y="854551"/>
                </a:cubicBez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18E5A5-1E2E-2F48-A270-41F7D3A8C78B}"/>
              </a:ext>
            </a:extLst>
          </p:cNvPr>
          <p:cNvSpPr txBox="1"/>
          <p:nvPr/>
        </p:nvSpPr>
        <p:spPr>
          <a:xfrm>
            <a:off x="4644008" y="170765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59E14E-95CA-F040-8FFA-31B9D1FC6184}"/>
              </a:ext>
            </a:extLst>
          </p:cNvPr>
          <p:cNvSpPr txBox="1"/>
          <p:nvPr/>
        </p:nvSpPr>
        <p:spPr>
          <a:xfrm>
            <a:off x="6681755" y="281058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operations</a:t>
            </a:r>
          </a:p>
        </p:txBody>
      </p:sp>
    </p:spTree>
    <p:extLst>
      <p:ext uri="{BB962C8B-B14F-4D97-AF65-F5344CB8AC3E}">
        <p14:creationId xmlns:p14="http://schemas.microsoft.com/office/powerpoint/2010/main" val="159780944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6B7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12690</TotalTime>
  <Words>1505</Words>
  <Application>Microsoft Macintosh PowerPoint</Application>
  <PresentationFormat>On-screen Show (16:9)</PresentationFormat>
  <Paragraphs>231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 Unicode MS</vt:lpstr>
      <vt:lpstr>맑은 고딕</vt:lpstr>
      <vt:lpstr>Arial</vt:lpstr>
      <vt:lpstr>Courier New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Microsoft Office User</cp:lastModifiedBy>
  <cp:revision>204</cp:revision>
  <dcterms:created xsi:type="dcterms:W3CDTF">2016-12-05T23:26:54Z</dcterms:created>
  <dcterms:modified xsi:type="dcterms:W3CDTF">2020-07-07T15:05:51Z</dcterms:modified>
</cp:coreProperties>
</file>